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3" r:id="rId4"/>
    <p:sldId id="264" r:id="rId5"/>
    <p:sldId id="258" r:id="rId6"/>
    <p:sldId id="257" r:id="rId7"/>
    <p:sldId id="265" r:id="rId8"/>
    <p:sldId id="262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583" autoAdjust="0"/>
    <p:restoredTop sz="82593" autoAdjust="0"/>
  </p:normalViewPr>
  <p:slideViewPr>
    <p:cSldViewPr>
      <p:cViewPr>
        <p:scale>
          <a:sx n="62" d="100"/>
          <a:sy n="62" d="100"/>
        </p:scale>
        <p:origin x="-1836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6AFF-E8F0-408C-AC4E-BC7EF5B91DBE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0C6A01-0B26-4E19-B8B4-CB85FDA5A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6AFF-E8F0-408C-AC4E-BC7EF5B91DBE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6A01-0B26-4E19-B8B4-CB85FDA5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6AFF-E8F0-408C-AC4E-BC7EF5B91DBE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6A01-0B26-4E19-B8B4-CB85FDA5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4A6AFF-E8F0-408C-AC4E-BC7EF5B91DBE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C0C6A01-0B26-4E19-B8B4-CB85FDA5A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6AFF-E8F0-408C-AC4E-BC7EF5B91DBE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6A01-0B26-4E19-B8B4-CB85FDA5A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6AFF-E8F0-408C-AC4E-BC7EF5B91DBE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6A01-0B26-4E19-B8B4-CB85FDA5A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6A01-0B26-4E19-B8B4-CB85FDA5A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6AFF-E8F0-408C-AC4E-BC7EF5B91DBE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6AFF-E8F0-408C-AC4E-BC7EF5B91DBE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6A01-0B26-4E19-B8B4-CB85FDA5A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6AFF-E8F0-408C-AC4E-BC7EF5B91DBE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6A01-0B26-4E19-B8B4-CB85FDA5A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14A6AFF-E8F0-408C-AC4E-BC7EF5B91DBE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0C6A01-0B26-4E19-B8B4-CB85FDA5A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A6AFF-E8F0-408C-AC4E-BC7EF5B91DBE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0C6A01-0B26-4E19-B8B4-CB85FDA5A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4A6AFF-E8F0-408C-AC4E-BC7EF5B91DBE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C0C6A01-0B26-4E19-B8B4-CB85FDA5A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3529" y="333375"/>
            <a:ext cx="7344815" cy="1151409"/>
          </a:xfrm>
        </p:spPr>
        <p:txBody>
          <a:bodyPr>
            <a:noAutofit/>
          </a:bodyPr>
          <a:lstStyle/>
          <a:p>
            <a:pPr lvl="2" algn="ctr"/>
            <a:r>
              <a:rPr lang="ru-RU" sz="2800" b="1" i="1" dirty="0" smtClean="0">
                <a:solidFill>
                  <a:srgbClr val="FFFF00"/>
                </a:solidFill>
                <a:latin typeface="Bookman Old Style" pitchFamily="18" charset="0"/>
              </a:rPr>
              <a:t>Развитие мелкой моторики у детей младшего дошкольного возраста</a:t>
            </a:r>
            <a:endParaRPr lang="ru-RU" sz="2800" b="1" i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4063052" cy="3818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48880"/>
            <a:ext cx="2808312" cy="31608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131840" y="4869160"/>
            <a:ext cx="41764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  <a:latin typeface="Bookman Old Style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Гузель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Габитова</a:t>
            </a:r>
            <a:endParaRPr lang="ru-RU" sz="2400" b="1" i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endParaRPr lang="ru-RU" sz="2400" b="1" i="1" dirty="0" smtClean="0">
              <a:solidFill>
                <a:srgbClr val="0070C0"/>
              </a:solidFill>
              <a:latin typeface="Bookman Old Style" pitchFamily="18" charset="0"/>
            </a:endParaRPr>
          </a:p>
          <a:p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МБДОУ </a:t>
            </a:r>
            <a:r>
              <a:rPr lang="ru-RU" b="1" i="1" dirty="0" err="1" smtClean="0">
                <a:solidFill>
                  <a:srgbClr val="FFFF00"/>
                </a:solidFill>
                <a:latin typeface="Bookman Old Style" pitchFamily="18" charset="0"/>
              </a:rPr>
              <a:t>д</a:t>
            </a:r>
            <a:r>
              <a:rPr lang="ru-RU" b="1" i="1" dirty="0" smtClean="0">
                <a:solidFill>
                  <a:srgbClr val="FFFF00"/>
                </a:solidFill>
                <a:latin typeface="Bookman Old Style" pitchFamily="18" charset="0"/>
              </a:rPr>
              <a:t>/с с.Шафраново</a:t>
            </a:r>
          </a:p>
          <a:p>
            <a:endParaRPr lang="ru-RU" sz="2400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57962" y="5949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4798770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4160" y="192521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83568" y="1093435"/>
            <a:ext cx="7776864" cy="501675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    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Цель работы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: развитие мелкой моторики у детей младшего дошкольного возраста.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    </a:t>
            </a: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Задачи: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Совершенствовать предметно-развивающую среду группы для развития мелкой моторики.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Изучить психолого-педагогическую литературу по проблеме.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Тренировать мелкую моторику.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Способствовать развитию творческих способностей.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Развивать память, мыслительную деятельность, речь.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Стимулировать зрительное и слуховое восприятие.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Создание картотеки дидактических и пальчиковых игр для детей младшей группы.</a:t>
            </a:r>
            <a:endParaRPr kumimoji="0" lang="ru-RU" sz="1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34311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692696"/>
            <a:ext cx="6264696" cy="3170099"/>
          </a:xfrm>
          <a:prstGeom prst="rect">
            <a:avLst/>
          </a:prstGeom>
          <a:solidFill>
            <a:schemeClr val="tx2">
              <a:lumMod val="9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Функция человеческой руки уникальна и универсальна. Сухомлинский в своих воспоминаниях писал о том, что </a:t>
            </a: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«ум ребенка находится на кончиках» 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его пальцев. Чем больше мастерства в детской руке, тем ребенок умнее. Именно руки учат ребенка точности, аккуратности, ясности мышления. Движения рук возбуждают мозг, заставляя его развиваться.</a:t>
            </a:r>
            <a:endParaRPr lang="ru-RU" sz="2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28999"/>
            <a:ext cx="3024336" cy="32281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4004455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208912" cy="34163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6699"/>
                </a:solidFill>
                <a:latin typeface="Bookman Old Style" pitchFamily="18" charset="0"/>
              </a:rPr>
              <a:t>По наблюдениям  исследователей, развитие словесной речи ребенка начинается , когда движения пальцев рук достигают достаточной тонкости.</a:t>
            </a:r>
          </a:p>
          <a:p>
            <a:pPr algn="just"/>
            <a:r>
              <a:rPr lang="ru-RU" sz="2400" b="1" i="1" dirty="0" smtClean="0">
                <a:solidFill>
                  <a:srgbClr val="FF6699"/>
                </a:solidFill>
                <a:latin typeface="Bookman Old Style" pitchFamily="18" charset="0"/>
              </a:rPr>
              <a:t>Начинать работу по развитию мелкой моторики нужно с самого раннего возраста. Уже грудному младенцу можно массировать пальчики, воздействуя тем самым активные точки, связанные с корой головного мозга.</a:t>
            </a:r>
            <a:endParaRPr lang="ru-RU" sz="2400" b="1" i="1" dirty="0">
              <a:solidFill>
                <a:srgbClr val="FF6699"/>
              </a:solidFill>
              <a:latin typeface="Bookman Old Style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312368" cy="2983280"/>
          </a:xfrm>
          <a:prstGeom prst="ellipse">
            <a:avLst/>
          </a:prstGeom>
          <a:ln>
            <a:solidFill>
              <a:srgbClr val="00B050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0707195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3140968"/>
            <a:ext cx="7632848" cy="3539430"/>
          </a:xfrm>
          <a:prstGeom prst="rect">
            <a:avLst/>
          </a:prstGeom>
          <a:solidFill>
            <a:schemeClr val="tx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Bookman Old Style" pitchFamily="18" charset="0"/>
              </a:rPr>
              <a:t>Условия для развития мелкой моторики:</a:t>
            </a: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1.Подобран разнообразный содержательный материал для детской деятельности.</a:t>
            </a: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2.Создана предметно-развивающая среда.</a:t>
            </a: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3.Разработаны картотеки дидактических игр и пальчиковых игр.</a:t>
            </a:r>
          </a:p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4.Используются разные виды продуктивной деятельности.</a:t>
            </a:r>
          </a:p>
          <a:p>
            <a:pPr algn="just"/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0" y="332656"/>
            <a:ext cx="3243375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RightFacing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299628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4145065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80728"/>
            <a:ext cx="6048672" cy="518457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7030A0"/>
                </a:solidFill>
                <a:latin typeface="Bookman Old Style" pitchFamily="18" charset="0"/>
              </a:rPr>
              <a:t>Решению задач по развитию мелкой моторики ребенка будут способствовать:</a:t>
            </a: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1.Разработка системы работы по продуктивным видам деятельности.(традиционное и нетрадиционное рисование, работа с бумагой, работа с пластилином (</a:t>
            </a:r>
            <a:r>
              <a:rPr lang="ru-RU" sz="2400" b="1" i="1" dirty="0" err="1" smtClean="0">
                <a:solidFill>
                  <a:srgbClr val="FF0000"/>
                </a:solidFill>
                <a:latin typeface="Bookman Old Style" pitchFamily="18" charset="0"/>
              </a:rPr>
              <a:t>пластинография</a:t>
            </a:r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).</a:t>
            </a: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2.В работу по развитию мелкой моторики у детей младшего возраста включаются все виды учебно-игровой деятельности в режимные моменты</a:t>
            </a: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.</a:t>
            </a:r>
            <a:endParaRPr lang="ru-RU" sz="2000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52" y="3861048"/>
            <a:ext cx="2390128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42" y="980728"/>
            <a:ext cx="2463567" cy="2141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2758696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5" y="593304"/>
            <a:ext cx="8385029" cy="586003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2623400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5"/>
            <a:ext cx="5760640" cy="6063198"/>
          </a:xfrm>
          <a:prstGeom prst="rect">
            <a:avLst/>
          </a:prstGeom>
          <a:solidFill>
            <a:schemeClr val="tx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7030A0"/>
                </a:solidFill>
                <a:latin typeface="Bookman Old Style" pitchFamily="18" charset="0"/>
              </a:rPr>
              <a:t>Мелкую моторику развивают: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Различные игры с пальчиками.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Игры с мелкими предметами, которые неудобно брать в руку.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Игры, где требуется что-то брать или вытаскивать, сжимать-разжимать, выливать –наливать.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Песочная терапия.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Насыпать –высыпать, проталкивать в отверстия и т.д.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Рисование карандашом(кистью, фломастером)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Застегивание и </a:t>
            </a:r>
            <a:r>
              <a:rPr lang="ru-RU" sz="2000" b="1" i="1" dirty="0">
                <a:solidFill>
                  <a:srgbClr val="FF0000"/>
                </a:solidFill>
                <a:latin typeface="Bookman Old Style" pitchFamily="18" charset="0"/>
              </a:rPr>
              <a:t>р</a:t>
            </a: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асстегивание молний, пуговиц.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Выполнение аппликаций.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Шнуровки.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i="1" dirty="0" smtClean="0">
                <a:solidFill>
                  <a:srgbClr val="FF0000"/>
                </a:solidFill>
                <a:latin typeface="Bookman Old Style" pitchFamily="18" charset="0"/>
              </a:rPr>
              <a:t>Лепка из пластилина, соленого теста.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 smtClean="0"/>
          </a:p>
          <a:p>
            <a:pPr marL="342900" indent="-342900">
              <a:buFont typeface="+mj-lt"/>
              <a:buAutoNum type="arabicPeriod"/>
            </a:pPr>
            <a:endParaRPr lang="ru-RU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7152"/>
            <a:ext cx="2448272" cy="13927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4904"/>
            <a:ext cx="2304256" cy="14627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9144" y="0"/>
            <a:ext cx="8280920" cy="2533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664"/>
            <a:ext cx="2304256" cy="15347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390328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764704"/>
            <a:ext cx="8280920" cy="193899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Bookman Old Style" pitchFamily="18" charset="0"/>
              </a:rPr>
              <a:t>Систематическая и планомерная работа по данной проблеме, а также использование игровых приемов, эффективно помогает развить мелкую моторику и благотворно влиять на развитие связной речи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15590"/>
            <a:ext cx="3864893" cy="2787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3734668" cy="27870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5696" y="6309320"/>
            <a:ext cx="497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  <a:latin typeface="Bookman Old Style" pitchFamily="18" charset="0"/>
              </a:rPr>
              <a:t>E-mail gabiguzel@mail.ru</a:t>
            </a:r>
            <a:endParaRPr lang="ru-RU" b="1" i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26433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359</TotalTime>
  <Words>306</Words>
  <Application>Microsoft Office PowerPoint</Application>
  <PresentationFormat>Экран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QWER</dc:creator>
  <cp:lastModifiedBy>QWER</cp:lastModifiedBy>
  <cp:revision>33</cp:revision>
  <dcterms:created xsi:type="dcterms:W3CDTF">2017-04-03T14:45:57Z</dcterms:created>
  <dcterms:modified xsi:type="dcterms:W3CDTF">2017-04-04T14:27:48Z</dcterms:modified>
</cp:coreProperties>
</file>